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61" r:id="rId5"/>
    <p:sldId id="262" r:id="rId6"/>
    <p:sldId id="267" r:id="rId7"/>
    <p:sldId id="268" r:id="rId8"/>
    <p:sldId id="269" r:id="rId9"/>
    <p:sldId id="270" r:id="rId10"/>
    <p:sldId id="271" r:id="rId11"/>
    <p:sldId id="273" r:id="rId12"/>
    <p:sldId id="275" r:id="rId13"/>
    <p:sldId id="274" r:id="rId14"/>
    <p:sldId id="277" r:id="rId15"/>
    <p:sldId id="278" r:id="rId16"/>
    <p:sldId id="279" r:id="rId17"/>
    <p:sldId id="280" r:id="rId18"/>
    <p:sldId id="276" r:id="rId19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736C"/>
    <a:srgbClr val="295C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514" y="31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6C249D-A020-4B53-8369-651BC4CCB20A}" type="datetimeFigureOut">
              <a:rPr lang="cs-CZ" smtClean="0"/>
              <a:t>20.10.2025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A9AB2C-0997-4929-B029-4B5F6563839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8057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A9AB2C-0997-4929-B029-4B5F65638396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1577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10/20/2025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10/20/2025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10/20/2025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2669539"/>
            <a:ext cx="4036059" cy="4188458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2893060"/>
            <a:ext cx="1521459" cy="2364740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608059" y="1676400"/>
            <a:ext cx="2819400" cy="2819400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998459" y="0"/>
            <a:ext cx="1605279" cy="1140460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8605519" y="6095999"/>
            <a:ext cx="993140" cy="761999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0396219" y="0"/>
            <a:ext cx="764794" cy="1206753"/>
          </a:xfrm>
          <a:prstGeom prst="rect">
            <a:avLst/>
          </a:prstGeom>
        </p:spPr>
      </p:pic>
      <p:sp>
        <p:nvSpPr>
          <p:cNvPr id="23" name="bg object 23"/>
          <p:cNvSpPr/>
          <p:nvPr/>
        </p:nvSpPr>
        <p:spPr>
          <a:xfrm>
            <a:off x="10436859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685800" y="0"/>
                </a:moveTo>
                <a:lnTo>
                  <a:pt x="0" y="0"/>
                </a:lnTo>
                <a:lnTo>
                  <a:pt x="0" y="1143000"/>
                </a:lnTo>
                <a:lnTo>
                  <a:pt x="685800" y="1143000"/>
                </a:lnTo>
                <a:lnTo>
                  <a:pt x="685800" y="0"/>
                </a:lnTo>
                <a:close/>
              </a:path>
            </a:pathLst>
          </a:custGeom>
          <a:solidFill>
            <a:srgbClr val="AF15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77277" y="895984"/>
            <a:ext cx="5223192" cy="5359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82369" y="1779206"/>
            <a:ext cx="8569960" cy="35325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1000" y="685800"/>
            <a:ext cx="8464550" cy="46422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cs-CZ" sz="6000" dirty="0">
                <a:solidFill>
                  <a:srgbClr val="EBEBEB"/>
                </a:solidFill>
                <a:latin typeface="Century Gothic"/>
                <a:cs typeface="Century Gothic"/>
              </a:rPr>
              <a:t>„Takový je příští věk, jak jsou vychováváni příští jeho</a:t>
            </a:r>
          </a:p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cs-CZ" sz="6000" dirty="0">
                <a:solidFill>
                  <a:srgbClr val="EBEBEB"/>
                </a:solidFill>
                <a:latin typeface="Century Gothic"/>
                <a:cs typeface="Century Gothic"/>
              </a:rPr>
              <a:t>občané“ (</a:t>
            </a:r>
            <a:r>
              <a:rPr lang="cs-CZ" sz="6000" dirty="0" err="1">
                <a:solidFill>
                  <a:srgbClr val="EBEBEB"/>
                </a:solidFill>
                <a:latin typeface="Century Gothic"/>
                <a:cs typeface="Century Gothic"/>
              </a:rPr>
              <a:t>J.A.Komenský</a:t>
            </a:r>
            <a:r>
              <a:rPr lang="cs-CZ" sz="6000" dirty="0">
                <a:solidFill>
                  <a:srgbClr val="EBEBEB"/>
                </a:solidFill>
                <a:latin typeface="Century Gothic"/>
                <a:cs typeface="Century Gothic"/>
              </a:rPr>
              <a:t>)</a:t>
            </a:r>
            <a:endParaRPr sz="60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14740" y="99060"/>
            <a:ext cx="1506220" cy="8001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Plasticita</a:t>
            </a:r>
            <a:r>
              <a:rPr spc="-60" dirty="0"/>
              <a:t> </a:t>
            </a:r>
            <a:r>
              <a:rPr spc="-10" dirty="0"/>
              <a:t>attachmentu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82369" y="1952947"/>
            <a:ext cx="9395460" cy="3282950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95"/>
              </a:spcBef>
              <a:buClr>
                <a:srgbClr val="89D0D5"/>
              </a:buClr>
              <a:buSzPct val="79166"/>
              <a:buFont typeface="Wingdings 3"/>
              <a:buChar char=""/>
              <a:tabLst>
                <a:tab pos="354965" algn="l"/>
              </a:tabLst>
            </a:pP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Attachment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je</a:t>
            </a:r>
            <a:r>
              <a:rPr sz="2400" spc="-3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dynamický.</a:t>
            </a:r>
            <a:endParaRPr sz="2400" dirty="0">
              <a:latin typeface="Century Gothic"/>
              <a:cs typeface="Century Gothic"/>
            </a:endParaRPr>
          </a:p>
          <a:p>
            <a:pPr marL="354965" indent="-342265">
              <a:lnSpc>
                <a:spcPct val="100000"/>
              </a:lnSpc>
              <a:spcBef>
                <a:spcPts val="1000"/>
              </a:spcBef>
              <a:buClr>
                <a:srgbClr val="89D0D5"/>
              </a:buClr>
              <a:buSzPct val="79166"/>
              <a:buFont typeface="Wingdings 3"/>
              <a:buChar char=""/>
              <a:tabLst>
                <a:tab pos="354965" algn="l"/>
              </a:tabLst>
            </a:pP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Jistá</a:t>
            </a:r>
            <a:r>
              <a:rPr sz="2400" spc="-3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vazba</a:t>
            </a:r>
            <a:r>
              <a:rPr sz="2400" spc="-3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je</a:t>
            </a:r>
            <a:r>
              <a:rPr sz="2400" spc="-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méně</a:t>
            </a:r>
            <a:r>
              <a:rPr sz="2400" spc="-3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náchylnější</a:t>
            </a:r>
            <a:r>
              <a:rPr sz="2400" spc="-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ke</a:t>
            </a:r>
            <a:r>
              <a:rPr sz="2400" spc="-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změně</a:t>
            </a:r>
            <a:r>
              <a:rPr sz="2400" spc="-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než</a:t>
            </a:r>
            <a:r>
              <a:rPr sz="2400" spc="-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nejistá</a:t>
            </a:r>
            <a:endParaRPr sz="2400" dirty="0">
              <a:latin typeface="Century Gothic"/>
              <a:cs typeface="Century Gothic"/>
            </a:endParaRPr>
          </a:p>
          <a:p>
            <a:pPr marL="355600">
              <a:lnSpc>
                <a:spcPct val="100000"/>
              </a:lnSpc>
            </a:pP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(Hamilton,</a:t>
            </a:r>
            <a:r>
              <a:rPr sz="2400" spc="-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2000).</a:t>
            </a:r>
            <a:endParaRPr sz="2400" dirty="0">
              <a:latin typeface="Century Gothic"/>
              <a:cs typeface="Century Gothic"/>
            </a:endParaRPr>
          </a:p>
          <a:p>
            <a:pPr marL="354965" indent="-342265">
              <a:lnSpc>
                <a:spcPct val="100000"/>
              </a:lnSpc>
              <a:spcBef>
                <a:spcPts val="1000"/>
              </a:spcBef>
              <a:buClr>
                <a:srgbClr val="89D0D5"/>
              </a:buClr>
              <a:buSzPct val="79166"/>
              <a:buFont typeface="Wingdings 3"/>
              <a:buChar char=""/>
              <a:tabLst>
                <a:tab pos="354965" algn="l"/>
              </a:tabLst>
            </a:pP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Nejistá</a:t>
            </a:r>
            <a:r>
              <a:rPr sz="2400" spc="-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vazba</a:t>
            </a:r>
            <a:r>
              <a:rPr sz="2400" spc="-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může</a:t>
            </a:r>
            <a:r>
              <a:rPr sz="2400" spc="-3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být</a:t>
            </a:r>
            <a:r>
              <a:rPr sz="2400" spc="-1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díky</a:t>
            </a:r>
            <a:r>
              <a:rPr sz="2400" spc="-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pozitivní</a:t>
            </a:r>
            <a:r>
              <a:rPr sz="2400" spc="-8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zkušenosti</a:t>
            </a:r>
            <a:endParaRPr sz="2400" dirty="0">
              <a:latin typeface="Century Gothic"/>
              <a:cs typeface="Century Gothic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změněna.</a:t>
            </a:r>
            <a:endParaRPr sz="2400" dirty="0">
              <a:latin typeface="Century Gothic"/>
              <a:cs typeface="Century Gothic"/>
            </a:endParaRPr>
          </a:p>
          <a:p>
            <a:pPr marL="356235">
              <a:lnSpc>
                <a:spcPct val="100000"/>
              </a:lnSpc>
              <a:spcBef>
                <a:spcPts val="2485"/>
              </a:spcBef>
            </a:pP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Intergenerační</a:t>
            </a:r>
            <a:r>
              <a:rPr sz="2400" spc="-8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přenos</a:t>
            </a:r>
            <a:r>
              <a:rPr sz="2400" spc="-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může</a:t>
            </a:r>
            <a:r>
              <a:rPr sz="2400" spc="-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být</a:t>
            </a:r>
            <a:r>
              <a:rPr sz="2400" spc="-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přerušen</a:t>
            </a:r>
            <a:r>
              <a:rPr sz="2400" spc="-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vhodnou</a:t>
            </a:r>
            <a:r>
              <a:rPr sz="2400" spc="-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intervencí</a:t>
            </a:r>
            <a:endParaRPr sz="2400" dirty="0">
              <a:latin typeface="Century Gothic"/>
              <a:cs typeface="Century Gothic"/>
            </a:endParaRPr>
          </a:p>
          <a:p>
            <a:pPr marL="356235">
              <a:lnSpc>
                <a:spcPct val="100000"/>
              </a:lnSpc>
            </a:pP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(Cicchetti</a:t>
            </a:r>
            <a:r>
              <a:rPr sz="2400" spc="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et</a:t>
            </a:r>
            <a:r>
              <a:rPr sz="2400" spc="-4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al.,</a:t>
            </a:r>
            <a:r>
              <a:rPr sz="2400" spc="-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2006;</a:t>
            </a:r>
            <a:r>
              <a:rPr sz="2400" spc="-9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Dozier</a:t>
            </a:r>
            <a:r>
              <a:rPr sz="2400" spc="-4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et</a:t>
            </a:r>
            <a:r>
              <a:rPr sz="2400" spc="-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al.,</a:t>
            </a:r>
            <a:r>
              <a:rPr sz="2400" spc="-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2008).</a:t>
            </a:r>
            <a:endParaRPr sz="24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80707" y="1699640"/>
            <a:ext cx="5190490" cy="17329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800" i="1" dirty="0">
                <a:latin typeface="Century Gothic"/>
                <a:cs typeface="Century Gothic"/>
              </a:rPr>
              <a:t>„Strom</a:t>
            </a:r>
            <a:r>
              <a:rPr sz="2800" i="1" spc="-60" dirty="0">
                <a:latin typeface="Century Gothic"/>
                <a:cs typeface="Century Gothic"/>
              </a:rPr>
              <a:t> </a:t>
            </a:r>
            <a:r>
              <a:rPr sz="2800" i="1" dirty="0">
                <a:latin typeface="Century Gothic"/>
                <a:cs typeface="Century Gothic"/>
              </a:rPr>
              <a:t>jak</a:t>
            </a:r>
            <a:r>
              <a:rPr sz="2800" i="1" spc="-35" dirty="0">
                <a:latin typeface="Century Gothic"/>
                <a:cs typeface="Century Gothic"/>
              </a:rPr>
              <a:t> </a:t>
            </a:r>
            <a:r>
              <a:rPr sz="2800" i="1" dirty="0">
                <a:latin typeface="Century Gothic"/>
                <a:cs typeface="Century Gothic"/>
              </a:rPr>
              <a:t>zroste</a:t>
            </a:r>
            <a:r>
              <a:rPr sz="2800" i="1" spc="-35" dirty="0">
                <a:latin typeface="Century Gothic"/>
                <a:cs typeface="Century Gothic"/>
              </a:rPr>
              <a:t> </a:t>
            </a:r>
            <a:r>
              <a:rPr sz="2800" i="1" dirty="0">
                <a:latin typeface="Century Gothic"/>
                <a:cs typeface="Century Gothic"/>
              </a:rPr>
              <a:t>na</a:t>
            </a:r>
            <a:r>
              <a:rPr sz="2800" i="1" spc="-35" dirty="0">
                <a:latin typeface="Century Gothic"/>
                <a:cs typeface="Century Gothic"/>
              </a:rPr>
              <a:t> </a:t>
            </a:r>
            <a:r>
              <a:rPr sz="2800" i="1" dirty="0">
                <a:latin typeface="Century Gothic"/>
                <a:cs typeface="Century Gothic"/>
              </a:rPr>
              <a:t>výš,</a:t>
            </a:r>
            <a:r>
              <a:rPr sz="2800" i="1" spc="-45" dirty="0">
                <a:latin typeface="Century Gothic"/>
                <a:cs typeface="Century Gothic"/>
              </a:rPr>
              <a:t> </a:t>
            </a:r>
            <a:r>
              <a:rPr sz="2800" i="1" dirty="0">
                <a:latin typeface="Century Gothic"/>
                <a:cs typeface="Century Gothic"/>
              </a:rPr>
              <a:t>na</a:t>
            </a:r>
            <a:r>
              <a:rPr sz="2800" i="1" spc="-35" dirty="0">
                <a:latin typeface="Century Gothic"/>
                <a:cs typeface="Century Gothic"/>
              </a:rPr>
              <a:t> </a:t>
            </a:r>
            <a:r>
              <a:rPr sz="2800" i="1" spc="-20" dirty="0">
                <a:latin typeface="Century Gothic"/>
                <a:cs typeface="Century Gothic"/>
              </a:rPr>
              <a:t>šíř, </a:t>
            </a:r>
            <a:r>
              <a:rPr sz="2800" i="1" dirty="0">
                <a:latin typeface="Century Gothic"/>
                <a:cs typeface="Century Gothic"/>
              </a:rPr>
              <a:t>přímo,</a:t>
            </a:r>
            <a:r>
              <a:rPr sz="2800" i="1" spc="-25" dirty="0">
                <a:latin typeface="Century Gothic"/>
                <a:cs typeface="Century Gothic"/>
              </a:rPr>
              <a:t> </a:t>
            </a:r>
            <a:r>
              <a:rPr sz="2800" i="1" dirty="0">
                <a:latin typeface="Century Gothic"/>
                <a:cs typeface="Century Gothic"/>
              </a:rPr>
              <a:t>pochylo,</a:t>
            </a:r>
            <a:r>
              <a:rPr sz="2800" i="1" spc="-70" dirty="0">
                <a:latin typeface="Century Gothic"/>
                <a:cs typeface="Century Gothic"/>
              </a:rPr>
              <a:t> </a:t>
            </a:r>
            <a:r>
              <a:rPr sz="2800" i="1" dirty="0">
                <a:latin typeface="Century Gothic"/>
                <a:cs typeface="Century Gothic"/>
              </a:rPr>
              <a:t>tak</a:t>
            </a:r>
            <a:r>
              <a:rPr sz="2800" i="1" spc="-125" dirty="0">
                <a:latin typeface="Century Gothic"/>
                <a:cs typeface="Century Gothic"/>
              </a:rPr>
              <a:t> </a:t>
            </a:r>
            <a:r>
              <a:rPr sz="2800" i="1" spc="-10" dirty="0">
                <a:latin typeface="Century Gothic"/>
                <a:cs typeface="Century Gothic"/>
              </a:rPr>
              <a:t>zůstává, </a:t>
            </a:r>
            <a:r>
              <a:rPr sz="2800" i="1" dirty="0">
                <a:latin typeface="Century Gothic"/>
                <a:cs typeface="Century Gothic"/>
              </a:rPr>
              <a:t>dokud</a:t>
            </a:r>
            <a:r>
              <a:rPr sz="2800" i="1" spc="-60" dirty="0">
                <a:latin typeface="Century Gothic"/>
                <a:cs typeface="Century Gothic"/>
              </a:rPr>
              <a:t> </a:t>
            </a:r>
            <a:r>
              <a:rPr sz="2800" i="1" dirty="0">
                <a:latin typeface="Century Gothic"/>
                <a:cs typeface="Century Gothic"/>
              </a:rPr>
              <a:t>ho</a:t>
            </a:r>
            <a:r>
              <a:rPr sz="2800" i="1" spc="-45" dirty="0">
                <a:latin typeface="Century Gothic"/>
                <a:cs typeface="Century Gothic"/>
              </a:rPr>
              <a:t> </a:t>
            </a:r>
            <a:r>
              <a:rPr sz="2800" i="1" dirty="0">
                <a:latin typeface="Century Gothic"/>
                <a:cs typeface="Century Gothic"/>
              </a:rPr>
              <a:t>stává,</a:t>
            </a:r>
            <a:r>
              <a:rPr sz="2800" i="1" spc="-70" dirty="0">
                <a:latin typeface="Century Gothic"/>
                <a:cs typeface="Century Gothic"/>
              </a:rPr>
              <a:t> </a:t>
            </a:r>
            <a:r>
              <a:rPr sz="2800" i="1" dirty="0">
                <a:latin typeface="Century Gothic"/>
                <a:cs typeface="Century Gothic"/>
              </a:rPr>
              <a:t>by</a:t>
            </a:r>
            <a:r>
              <a:rPr sz="2800" i="1" spc="-30" dirty="0">
                <a:latin typeface="Century Gothic"/>
                <a:cs typeface="Century Gothic"/>
              </a:rPr>
              <a:t> </a:t>
            </a:r>
            <a:r>
              <a:rPr sz="2800" i="1" dirty="0">
                <a:latin typeface="Century Gothic"/>
                <a:cs typeface="Century Gothic"/>
              </a:rPr>
              <a:t>tisíc</a:t>
            </a:r>
            <a:r>
              <a:rPr sz="2800" i="1" spc="-20" dirty="0">
                <a:latin typeface="Century Gothic"/>
                <a:cs typeface="Century Gothic"/>
              </a:rPr>
              <a:t> let,</a:t>
            </a:r>
            <a:endParaRPr sz="2800" dirty="0">
              <a:latin typeface="Century Gothic"/>
              <a:cs typeface="Century Gothic"/>
            </a:endParaRPr>
          </a:p>
          <a:p>
            <a:pPr marL="6350" algn="ctr">
              <a:lnSpc>
                <a:spcPct val="100000"/>
              </a:lnSpc>
            </a:pPr>
            <a:r>
              <a:rPr sz="2800" i="1" dirty="0">
                <a:latin typeface="Century Gothic"/>
                <a:cs typeface="Century Gothic"/>
              </a:rPr>
              <a:t>předělati</a:t>
            </a:r>
            <a:r>
              <a:rPr sz="2800" i="1" spc="-30" dirty="0">
                <a:latin typeface="Century Gothic"/>
                <a:cs typeface="Century Gothic"/>
              </a:rPr>
              <a:t> </a:t>
            </a:r>
            <a:r>
              <a:rPr sz="2800" i="1" dirty="0">
                <a:latin typeface="Century Gothic"/>
                <a:cs typeface="Century Gothic"/>
              </a:rPr>
              <a:t>ho</a:t>
            </a:r>
            <a:r>
              <a:rPr sz="2800" i="1" spc="-25" dirty="0">
                <a:latin typeface="Century Gothic"/>
                <a:cs typeface="Century Gothic"/>
              </a:rPr>
              <a:t> </a:t>
            </a:r>
            <a:r>
              <a:rPr sz="2800" i="1" dirty="0">
                <a:latin typeface="Century Gothic"/>
                <a:cs typeface="Century Gothic"/>
              </a:rPr>
              <a:t>již</a:t>
            </a:r>
            <a:r>
              <a:rPr sz="2800" i="1" spc="-40" dirty="0">
                <a:latin typeface="Century Gothic"/>
                <a:cs typeface="Century Gothic"/>
              </a:rPr>
              <a:t> </a:t>
            </a:r>
            <a:r>
              <a:rPr sz="2800" i="1" spc="-10" dirty="0">
                <a:latin typeface="Century Gothic"/>
                <a:cs typeface="Century Gothic"/>
              </a:rPr>
              <a:t>nelze.“</a:t>
            </a:r>
            <a:endParaRPr sz="2800" dirty="0">
              <a:latin typeface="Century Gothic"/>
              <a:cs typeface="Century Gothic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28579" y="12697"/>
            <a:ext cx="5963419" cy="684523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257" y="1816480"/>
            <a:ext cx="10364470" cy="4065270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 marR="9525" algn="just">
              <a:lnSpc>
                <a:spcPct val="89900"/>
              </a:lnSpc>
              <a:spcBef>
                <a:spcPts val="390"/>
              </a:spcBef>
            </a:pP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J.</a:t>
            </a:r>
            <a:r>
              <a:rPr sz="2400" spc="21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A.</a:t>
            </a:r>
            <a:r>
              <a:rPr sz="2400" spc="22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Komenský</a:t>
            </a:r>
            <a:r>
              <a:rPr sz="2400" spc="23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zdůrazňoval,</a:t>
            </a:r>
            <a:r>
              <a:rPr sz="2400" spc="21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že</a:t>
            </a:r>
            <a:r>
              <a:rPr sz="2400" spc="23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by</a:t>
            </a:r>
            <a:r>
              <a:rPr sz="2400" spc="21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měly</a:t>
            </a:r>
            <a:r>
              <a:rPr sz="2400" spc="22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být</a:t>
            </a:r>
            <a:r>
              <a:rPr sz="2400" spc="22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do</a:t>
            </a:r>
            <a:r>
              <a:rPr sz="2400" spc="23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lidských</a:t>
            </a:r>
            <a:r>
              <a:rPr sz="2400" spc="23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myslí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vštěpovány</a:t>
            </a:r>
            <a:r>
              <a:rPr sz="2400" spc="14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zejména</a:t>
            </a:r>
            <a:r>
              <a:rPr sz="2400" spc="1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„zbožnost</a:t>
            </a:r>
            <a:r>
              <a:rPr sz="2400" spc="114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sz="2400" spc="1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mravy“,</a:t>
            </a:r>
            <a:r>
              <a:rPr sz="2400" spc="14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jež</a:t>
            </a:r>
            <a:r>
              <a:rPr sz="2400" spc="1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mají</a:t>
            </a:r>
            <a:r>
              <a:rPr sz="2400" spc="1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být</a:t>
            </a:r>
            <a:r>
              <a:rPr sz="2400" spc="1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sz="2400" spc="1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sz="2400" spc="1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akademiích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vrcholem</a:t>
            </a:r>
            <a:r>
              <a:rPr sz="2400" spc="-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vzdělávání.</a:t>
            </a:r>
            <a:endParaRPr sz="2400" dirty="0">
              <a:latin typeface="Century Gothic"/>
              <a:cs typeface="Century Gothic"/>
            </a:endParaRPr>
          </a:p>
          <a:p>
            <a:pPr marL="12700" marR="5080" algn="just">
              <a:lnSpc>
                <a:spcPct val="90000"/>
              </a:lnSpc>
              <a:spcBef>
                <a:spcPts val="1010"/>
              </a:spcBef>
            </a:pP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J.</a:t>
            </a:r>
            <a:r>
              <a:rPr sz="2400" spc="17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A.</a:t>
            </a:r>
            <a:r>
              <a:rPr sz="2400" spc="18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Komenský</a:t>
            </a:r>
            <a:r>
              <a:rPr sz="2400" spc="18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si</a:t>
            </a:r>
            <a:r>
              <a:rPr sz="2400" spc="18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všímal,</a:t>
            </a:r>
            <a:r>
              <a:rPr sz="2400" spc="17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že</a:t>
            </a:r>
            <a:r>
              <a:rPr sz="2400" spc="19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lidé</a:t>
            </a:r>
            <a:r>
              <a:rPr sz="2400" spc="18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jsou</a:t>
            </a:r>
            <a:r>
              <a:rPr sz="2400" spc="18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vybaveni</a:t>
            </a:r>
            <a:r>
              <a:rPr sz="2400" spc="20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jak</a:t>
            </a:r>
            <a:r>
              <a:rPr sz="2400" spc="17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negativním,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tak</a:t>
            </a:r>
            <a:r>
              <a:rPr sz="2400" spc="5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pozitivním</a:t>
            </a:r>
            <a:r>
              <a:rPr sz="2400" spc="58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potenciálem</a:t>
            </a:r>
            <a:r>
              <a:rPr sz="2400" spc="59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sz="2400" spc="57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domníval</a:t>
            </a:r>
            <a:r>
              <a:rPr sz="2400" spc="59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se,</a:t>
            </a:r>
            <a:r>
              <a:rPr sz="2400" spc="5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že</a:t>
            </a:r>
            <a:r>
              <a:rPr sz="2400" spc="5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jim</a:t>
            </a:r>
            <a:r>
              <a:rPr sz="2400" spc="58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jsou</a:t>
            </a:r>
            <a:r>
              <a:rPr sz="2400" spc="57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„od</a:t>
            </a:r>
            <a:r>
              <a:rPr sz="2400" spc="57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přírody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vrozeny</a:t>
            </a:r>
            <a:r>
              <a:rPr sz="2400" spc="4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zárodky</a:t>
            </a:r>
            <a:r>
              <a:rPr sz="2400" spc="5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vedení,</a:t>
            </a:r>
            <a:r>
              <a:rPr sz="2400" spc="5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mravů</a:t>
            </a:r>
            <a:r>
              <a:rPr sz="2400" spc="5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sz="2400" spc="6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zbožnosti“,</a:t>
            </a:r>
            <a:r>
              <a:rPr sz="2400" spc="6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tudíž</a:t>
            </a:r>
            <a:r>
              <a:rPr sz="2400" spc="6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„není</a:t>
            </a:r>
            <a:r>
              <a:rPr sz="2400" spc="5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potřeba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ničeho</a:t>
            </a:r>
            <a:r>
              <a:rPr sz="2400" spc="6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než</a:t>
            </a:r>
            <a:r>
              <a:rPr sz="2400" spc="6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pramalý</a:t>
            </a:r>
            <a:r>
              <a:rPr sz="2400" spc="5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popud</a:t>
            </a:r>
            <a:r>
              <a:rPr sz="2400" spc="6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sz="2400" spc="7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nějaké</a:t>
            </a:r>
            <a:r>
              <a:rPr sz="2400" spc="6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rozumné</a:t>
            </a:r>
            <a:r>
              <a:rPr sz="2400" spc="7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vedení“.</a:t>
            </a:r>
            <a:r>
              <a:rPr sz="2400" spc="5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Výsledky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výzkumů</a:t>
            </a:r>
            <a:r>
              <a:rPr sz="2400" spc="4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srovnávací</a:t>
            </a:r>
            <a:r>
              <a:rPr sz="2400" spc="6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psychologie,</a:t>
            </a:r>
            <a:r>
              <a:rPr sz="2400" spc="5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vývojové</a:t>
            </a:r>
            <a:r>
              <a:rPr sz="2400" spc="5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psychologie</a:t>
            </a:r>
            <a:r>
              <a:rPr sz="2400" spc="5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sz="2400" spc="4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sociální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psychologie</a:t>
            </a:r>
            <a:r>
              <a:rPr sz="2400" spc="-1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tento</a:t>
            </a:r>
            <a:r>
              <a:rPr sz="2400" spc="-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předpoklad</a:t>
            </a:r>
            <a:r>
              <a:rPr sz="2400" spc="-114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potvrzují.</a:t>
            </a:r>
            <a:endParaRPr sz="2400" dirty="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  <a:spcBef>
                <a:spcPts val="1360"/>
              </a:spcBef>
            </a:pPr>
            <a:endParaRPr sz="2400" dirty="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400" dirty="0">
                <a:solidFill>
                  <a:srgbClr val="FFFFFF"/>
                </a:solidFill>
                <a:latin typeface="Century Gothic"/>
                <a:cs typeface="Century Gothic"/>
              </a:rPr>
              <a:t>prof. </a:t>
            </a:r>
            <a:r>
              <a:rPr lang="en-US" sz="2400" dirty="0" err="1">
                <a:solidFill>
                  <a:srgbClr val="FFFFFF"/>
                </a:solidFill>
                <a:latin typeface="Century Gothic"/>
                <a:cs typeface="Century Gothic"/>
              </a:rPr>
              <a:t>PhDr</a:t>
            </a:r>
            <a:r>
              <a:rPr lang="en-US" sz="2400" dirty="0">
                <a:solidFill>
                  <a:srgbClr val="FFFFFF"/>
                </a:solidFill>
                <a:latin typeface="Century Gothic"/>
                <a:cs typeface="Century Gothic"/>
              </a:rPr>
              <a:t>. Jan </a:t>
            </a:r>
            <a:r>
              <a:rPr lang="en-US" sz="2400" dirty="0" err="1">
                <a:solidFill>
                  <a:srgbClr val="FFFFFF"/>
                </a:solidFill>
                <a:latin typeface="Century Gothic"/>
                <a:cs typeface="Century Gothic"/>
              </a:rPr>
              <a:t>Hábl</a:t>
            </a:r>
            <a:r>
              <a:rPr lang="en-US" sz="2400" dirty="0">
                <a:solidFill>
                  <a:srgbClr val="FFFFFF"/>
                </a:solidFill>
                <a:latin typeface="Century Gothic"/>
                <a:cs typeface="Century Gothic"/>
              </a:rPr>
              <a:t>, Ph.D. et al.</a:t>
            </a:r>
            <a:endParaRPr lang="en-US" sz="24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698233" y="2224023"/>
            <a:ext cx="4780915" cy="2465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„A</a:t>
            </a:r>
            <a:r>
              <a:rPr sz="3200" i="1" spc="-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tak</a:t>
            </a:r>
            <a:r>
              <a:rPr sz="3200" i="1" spc="-2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jest</a:t>
            </a:r>
            <a:r>
              <a:rPr sz="3200" i="1" spc="-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r>
              <a:rPr sz="3200" i="1" spc="-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3200" i="1" spc="-20" dirty="0">
                <a:solidFill>
                  <a:srgbClr val="FFFFFF"/>
                </a:solidFill>
                <a:latin typeface="Century Gothic"/>
                <a:cs typeface="Century Gothic"/>
              </a:rPr>
              <a:t>lidmi</a:t>
            </a:r>
            <a:endParaRPr sz="3200" dirty="0">
              <a:latin typeface="Century Gothic"/>
              <a:cs typeface="Century Gothic"/>
            </a:endParaRPr>
          </a:p>
          <a:p>
            <a:pPr marL="12700" marR="5080" indent="-4445" algn="ctr">
              <a:lnSpc>
                <a:spcPct val="100000"/>
              </a:lnSpc>
            </a:pP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naprosto:</a:t>
            </a:r>
            <a:r>
              <a:rPr sz="3200" i="1" spc="-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čemu</a:t>
            </a:r>
            <a:r>
              <a:rPr sz="3200" i="1" spc="-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se</a:t>
            </a:r>
            <a:r>
              <a:rPr sz="3200" i="1" spc="-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3200" i="1" spc="-25" dirty="0">
                <a:solidFill>
                  <a:srgbClr val="FFFFFF"/>
                </a:solidFill>
                <a:latin typeface="Century Gothic"/>
                <a:cs typeface="Century Gothic"/>
              </a:rPr>
              <a:t>za </a:t>
            </a: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mládí</a:t>
            </a:r>
            <a:r>
              <a:rPr sz="3200" i="1" spc="-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zvyknou,</a:t>
            </a:r>
            <a:r>
              <a:rPr sz="3200" i="1" spc="-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to</a:t>
            </a:r>
            <a:r>
              <a:rPr sz="3200" i="1" spc="-4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se</a:t>
            </a:r>
            <a:r>
              <a:rPr sz="3200" i="1" spc="-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3200" i="1" spc="-20" dirty="0">
                <a:solidFill>
                  <a:srgbClr val="FFFFFF"/>
                </a:solidFill>
                <a:latin typeface="Century Gothic"/>
                <a:cs typeface="Century Gothic"/>
              </a:rPr>
              <a:t>jich </a:t>
            </a: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do</a:t>
            </a:r>
            <a:r>
              <a:rPr sz="3200" i="1" spc="-3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starosti</a:t>
            </a:r>
            <a:r>
              <a:rPr sz="3200" i="1" spc="-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drží,</a:t>
            </a:r>
            <a:r>
              <a:rPr sz="3200" i="1" spc="-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buď</a:t>
            </a:r>
            <a:r>
              <a:rPr sz="3200" i="1" spc="-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3200" i="1" spc="-25" dirty="0">
                <a:solidFill>
                  <a:srgbClr val="FFFFFF"/>
                </a:solidFill>
                <a:latin typeface="Century Gothic"/>
                <a:cs typeface="Century Gothic"/>
              </a:rPr>
              <a:t>že</a:t>
            </a:r>
            <a:endParaRPr sz="3200" dirty="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dobré</a:t>
            </a:r>
            <a:r>
              <a:rPr sz="3200" i="1" spc="-1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3200" i="1" dirty="0">
                <a:solidFill>
                  <a:srgbClr val="FFFFFF"/>
                </a:solidFill>
                <a:latin typeface="Century Gothic"/>
                <a:cs typeface="Century Gothic"/>
              </a:rPr>
              <a:t>neb zlé </a:t>
            </a:r>
            <a:r>
              <a:rPr sz="3200" i="1" spc="-10" dirty="0">
                <a:solidFill>
                  <a:srgbClr val="FFFFFF"/>
                </a:solidFill>
                <a:latin typeface="Century Gothic"/>
                <a:cs typeface="Century Gothic"/>
              </a:rPr>
              <a:t>jest.“</a:t>
            </a:r>
            <a:endParaRPr sz="3200" dirty="0">
              <a:latin typeface="Century Gothic"/>
              <a:cs typeface="Century Gothic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696"/>
            <a:ext cx="6116193" cy="68453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9D780E2F-2AF9-D401-50ED-A52503ACCDB7}"/>
              </a:ext>
            </a:extLst>
          </p:cNvPr>
          <p:cNvSpPr txBox="1">
            <a:spLocks/>
          </p:cNvSpPr>
          <p:nvPr/>
        </p:nvSpPr>
        <p:spPr>
          <a:xfrm>
            <a:off x="1066800" y="1600200"/>
            <a:ext cx="8458200" cy="4139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marR="5080" algn="just">
              <a:spcBef>
                <a:spcPts val="100"/>
              </a:spcBef>
            </a:pPr>
            <a:r>
              <a:rPr lang="cs-CZ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To, co děti doma zažívají, nezůstává jen v jejich chování, ale doslova se zapisuje do jejich genů. Tomu říkáme </a:t>
            </a:r>
            <a:r>
              <a:rPr lang="cs-CZ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epigenetika</a:t>
            </a:r>
            <a:r>
              <a:rPr lang="cs-CZ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. </a:t>
            </a:r>
          </a:p>
          <a:p>
            <a:pPr marL="12700" marR="5080" algn="just">
              <a:spcBef>
                <a:spcPts val="100"/>
              </a:spcBef>
            </a:pPr>
            <a:endParaRPr lang="cs-CZ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2700" marR="5080" algn="just">
              <a:spcBef>
                <a:spcPts val="100"/>
              </a:spcBef>
            </a:pPr>
            <a:r>
              <a:rPr lang="cs-CZ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Geny nejsou jen pevně daný osud. Jsou jako kniha, ve které se dá listovat – a prostředí rozhoduje, které stránky se otevřou a které zůstanou zavřené.</a:t>
            </a:r>
          </a:p>
          <a:p>
            <a:pPr marL="12700" marR="5080" algn="just">
              <a:spcBef>
                <a:spcPts val="100"/>
              </a:spcBef>
            </a:pPr>
            <a:endParaRPr lang="cs-CZ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2700" marR="5080" algn="just">
              <a:spcBef>
                <a:spcPts val="100"/>
              </a:spcBef>
            </a:pPr>
            <a:r>
              <a:rPr lang="cs-CZ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Geny nastavují „rozsah možností“, </a:t>
            </a:r>
            <a:r>
              <a:rPr lang="cs-CZ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epigenetika</a:t>
            </a:r>
            <a:r>
              <a:rPr lang="cs-CZ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a výchova rozhodují, jak bude tento potenciál naplněn.</a:t>
            </a:r>
          </a:p>
          <a:p>
            <a:pPr marL="12700" marR="5080" algn="just">
              <a:spcBef>
                <a:spcPts val="100"/>
              </a:spcBef>
            </a:pPr>
            <a:endParaRPr lang="cs-CZ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50FD8F08-7C3A-6500-F819-737ECF6F62EB}"/>
              </a:ext>
            </a:extLst>
          </p:cNvPr>
          <p:cNvSpPr txBox="1">
            <a:spLocks/>
          </p:cNvSpPr>
          <p:nvPr/>
        </p:nvSpPr>
        <p:spPr>
          <a:xfrm>
            <a:off x="1066800" y="685800"/>
            <a:ext cx="522319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cs-CZ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Epigenetika</a:t>
            </a:r>
            <a:r>
              <a:rPr lang="cs-CZ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a výchova</a:t>
            </a:r>
            <a:endParaRPr lang="cs-CZ" sz="2400" spc="-1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4373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Obsah obrázku hlodavec, savec, krysa, Křeček&#10;&#10;Obsah vygenerovaný umělou inteligencí může být nesprávný.">
            <a:extLst>
              <a:ext uri="{FF2B5EF4-FFF2-40B4-BE49-F238E27FC236}">
                <a16:creationId xmlns:a16="http://schemas.microsoft.com/office/drawing/2014/main" id="{9E3724B7-628F-863A-3EFC-BFD5330D745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535" r="20292" b="-2"/>
          <a:stretch>
            <a:fillRect/>
          </a:stretch>
        </p:blipFill>
        <p:spPr>
          <a:xfrm>
            <a:off x="6781800" y="-76200"/>
            <a:ext cx="5771248" cy="701039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01020E9E-991F-57C1-9BDF-9832F6431452}"/>
              </a:ext>
            </a:extLst>
          </p:cNvPr>
          <p:cNvSpPr txBox="1"/>
          <p:nvPr/>
        </p:nvSpPr>
        <p:spPr>
          <a:xfrm>
            <a:off x="666710" y="838200"/>
            <a:ext cx="5771248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cs-CZ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Studie na myších/potkanech </a:t>
            </a:r>
            <a:r>
              <a:rPr lang="cs-CZ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– mláďata, o která se matky více staraly, měla nižší hladiny stresu celý život</a:t>
            </a:r>
          </a:p>
          <a:p>
            <a:pPr>
              <a:lnSpc>
                <a:spcPct val="100000"/>
              </a:lnSpc>
            </a:pPr>
            <a:endParaRPr lang="cs-CZ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cs-CZ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Hladomor</a:t>
            </a:r>
            <a:r>
              <a:rPr lang="cs-CZ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– vyšší riziko diabetu, obesity a kardiovaskulárních nemocí</a:t>
            </a:r>
          </a:p>
          <a:p>
            <a:pPr>
              <a:lnSpc>
                <a:spcPct val="100000"/>
              </a:lnSpc>
            </a:pPr>
            <a:endParaRPr lang="cs-CZ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cs-CZ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Světové války</a:t>
            </a:r>
            <a:r>
              <a:rPr lang="cs-CZ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  – vyšší riziko poruch imunity nebo regulace emocí</a:t>
            </a:r>
          </a:p>
          <a:p>
            <a:pPr>
              <a:lnSpc>
                <a:spcPct val="100000"/>
              </a:lnSpc>
            </a:pPr>
            <a:endParaRPr lang="cs-CZ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cs-CZ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Studie na matkách po porodu </a:t>
            </a:r>
            <a:r>
              <a:rPr lang="cs-CZ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– ženy, které zažily silný stres, měly změněnou metylaci v genech spojených s oxytocinem → ovlivněna schopnost tvořit pouto s dítětem. Stres nebo psychická pohoda matky „zanechávají otisk“ v DNA dítěte</a:t>
            </a:r>
          </a:p>
        </p:txBody>
      </p:sp>
    </p:spTree>
    <p:extLst>
      <p:ext uri="{BB962C8B-B14F-4D97-AF65-F5344CB8AC3E}">
        <p14:creationId xmlns:p14="http://schemas.microsoft.com/office/powerpoint/2010/main" val="34139587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14226B08-547F-8EE3-003C-87C01245BD6C}"/>
              </a:ext>
            </a:extLst>
          </p:cNvPr>
          <p:cNvSpPr txBox="1"/>
          <p:nvPr/>
        </p:nvSpPr>
        <p:spPr>
          <a:xfrm>
            <a:off x="990600" y="1166842"/>
            <a:ext cx="72390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Epigenetické změny mohou být dlouhodobé a někdy i dědičné. To, co děláme dnes, může ovlivnit nejenom naše děti, ale i další generace.</a:t>
            </a:r>
          </a:p>
          <a:p>
            <a:pPr algn="just"/>
            <a:endParaRPr lang="cs-CZ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just"/>
            <a:r>
              <a:rPr lang="cs-CZ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Výchova není jen psychologická – má i biologický dopad.</a:t>
            </a:r>
          </a:p>
          <a:p>
            <a:pPr algn="just"/>
            <a:endParaRPr lang="cs-CZ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just"/>
            <a:r>
              <a:rPr lang="cs-CZ" sz="24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Podpora v raném věku je klíčová. Láska, objetí, stabilita a jasně nastavené hranice pomáhají vytvářet epigenetické stopy, které podporují zdravou regulaci emocí.</a:t>
            </a:r>
            <a:endParaRPr lang="cs-CZ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just"/>
            <a:endParaRPr lang="cs-CZ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8519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>
            <a:extLst>
              <a:ext uri="{FF2B5EF4-FFF2-40B4-BE49-F238E27FC236}">
                <a16:creationId xmlns:a16="http://schemas.microsoft.com/office/drawing/2014/main" id="{275861C4-C707-E53F-EAE2-8C0484C5F4FC}"/>
              </a:ext>
            </a:extLst>
          </p:cNvPr>
          <p:cNvSpPr txBox="1"/>
          <p:nvPr/>
        </p:nvSpPr>
        <p:spPr>
          <a:xfrm>
            <a:off x="990600" y="2274838"/>
            <a:ext cx="83058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cs-CZ" sz="2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Epigenetika</a:t>
            </a:r>
            <a:r>
              <a:rPr lang="cs-CZ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 ukazuje, že </a:t>
            </a:r>
            <a:r>
              <a:rPr lang="cs-CZ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rodiče mají velký vliv nejen na to, jak dítě vyrůstá psychicky, ale i biologicky</a:t>
            </a:r>
            <a:r>
              <a:rPr lang="cs-CZ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. Každodenní maličkosti – objetí, pohoda u jídla, pravidelný spánek a společný čas – se doslova zapisují do fungování genů a mohou mít pozitivní dopad na život dítěte i jeho budoucích potomků.</a:t>
            </a:r>
          </a:p>
        </p:txBody>
      </p:sp>
    </p:spTree>
    <p:extLst>
      <p:ext uri="{BB962C8B-B14F-4D97-AF65-F5344CB8AC3E}">
        <p14:creationId xmlns:p14="http://schemas.microsoft.com/office/powerpoint/2010/main" val="41275495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541236" y="3040035"/>
            <a:ext cx="3322320" cy="1689565"/>
          </a:xfrm>
          <a:prstGeom prst="rect">
            <a:avLst/>
          </a:prstGeom>
        </p:spPr>
        <p:txBody>
          <a:bodyPr vert="horz" wrap="square" lIns="0" tIns="139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</a:pPr>
            <a:r>
              <a:rPr sz="2800" dirty="0">
                <a:solidFill>
                  <a:srgbClr val="FFFFFF"/>
                </a:solidFill>
                <a:latin typeface="Century Gothic"/>
                <a:cs typeface="Century Gothic"/>
              </a:rPr>
              <a:t>Děkuji</a:t>
            </a:r>
            <a:r>
              <a:rPr sz="2800" spc="-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800" dirty="0">
                <a:solidFill>
                  <a:srgbClr val="FFFFFF"/>
                </a:solidFill>
                <a:latin typeface="Century Gothic"/>
                <a:cs typeface="Century Gothic"/>
              </a:rPr>
              <a:t>za</a:t>
            </a:r>
            <a:r>
              <a:rPr sz="2800" spc="-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Century Gothic"/>
                <a:cs typeface="Century Gothic"/>
              </a:rPr>
              <a:t>pozornost</a:t>
            </a:r>
            <a:endParaRPr sz="2800" dirty="0">
              <a:latin typeface="Century Gothic"/>
              <a:cs typeface="Century Gothic"/>
            </a:endParaRPr>
          </a:p>
          <a:p>
            <a:pPr marL="670560">
              <a:lnSpc>
                <a:spcPct val="100000"/>
              </a:lnSpc>
              <a:spcBef>
                <a:spcPts val="1000"/>
              </a:spcBef>
            </a:pPr>
            <a:r>
              <a:rPr sz="2800" dirty="0">
                <a:solidFill>
                  <a:srgbClr val="FFFFFF"/>
                </a:solidFill>
                <a:latin typeface="Century Gothic"/>
                <a:cs typeface="Century Gothic"/>
              </a:rPr>
              <a:t>M.</a:t>
            </a:r>
            <a:r>
              <a:rPr sz="2800" spc="-2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800" spc="-10" dirty="0" err="1">
                <a:solidFill>
                  <a:srgbClr val="FFFFFF"/>
                </a:solidFill>
                <a:latin typeface="Century Gothic"/>
                <a:cs typeface="Century Gothic"/>
              </a:rPr>
              <a:t>Bubeník</a:t>
            </a:r>
            <a:endParaRPr lang="cs-CZ" sz="2800" spc="-10" dirty="0">
              <a:solidFill>
                <a:srgbClr val="FFFFFF"/>
              </a:solidFill>
              <a:latin typeface="Century Gothic"/>
              <a:cs typeface="Century Gothic"/>
            </a:endParaRPr>
          </a:p>
          <a:p>
            <a:pPr marL="670560">
              <a:lnSpc>
                <a:spcPct val="100000"/>
              </a:lnSpc>
              <a:spcBef>
                <a:spcPts val="1000"/>
              </a:spcBef>
            </a:pPr>
            <a:r>
              <a:rPr lang="cs-CZ" sz="2800" spc="-10" dirty="0">
                <a:solidFill>
                  <a:srgbClr val="FFFFFF"/>
                </a:solidFill>
                <a:latin typeface="Century Gothic"/>
                <a:cs typeface="Century Gothic"/>
              </a:rPr>
              <a:t>V. Uhrová</a:t>
            </a:r>
            <a:endParaRPr sz="2800" dirty="0">
              <a:latin typeface="Century Gothic"/>
              <a:cs typeface="Century Gothic"/>
            </a:endParaRPr>
          </a:p>
        </p:txBody>
      </p:sp>
      <p:sp>
        <p:nvSpPr>
          <p:cNvPr id="6" name="Nadpis 5">
            <a:extLst>
              <a:ext uri="{FF2B5EF4-FFF2-40B4-BE49-F238E27FC236}">
                <a16:creationId xmlns:a16="http://schemas.microsoft.com/office/drawing/2014/main" id="{1E243A50-354F-5160-58E5-83C869D85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1524000"/>
            <a:ext cx="5223192" cy="1231106"/>
          </a:xfrm>
        </p:spPr>
        <p:txBody>
          <a:bodyPr/>
          <a:lstStyle/>
          <a:p>
            <a:pPr algn="ctr"/>
            <a:r>
              <a:rPr lang="cs-CZ" sz="3200" b="1" dirty="0"/>
              <a:t>NOMIA, </a:t>
            </a:r>
            <a:r>
              <a:rPr lang="cs-CZ" sz="3200" b="1" dirty="0" err="1"/>
              <a:t>z.ú</a:t>
            </a:r>
            <a:r>
              <a:rPr lang="cs-CZ" sz="3200" b="1" dirty="0"/>
              <a:t>.</a:t>
            </a:r>
            <a:br>
              <a:rPr lang="cs-CZ" dirty="0"/>
            </a:br>
            <a:r>
              <a:rPr lang="cs-CZ" dirty="0"/>
              <a:t>Terapeutické centrum pro děti a dospělé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0600" y="1447800"/>
            <a:ext cx="8382000" cy="37061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sz="2400" spc="5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longitudinální</a:t>
            </a:r>
            <a:r>
              <a:rPr sz="2400" spc="5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studii</a:t>
            </a:r>
            <a:r>
              <a:rPr sz="2400" spc="5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20" dirty="0">
                <a:solidFill>
                  <a:srgbClr val="FFFFFF"/>
                </a:solidFill>
                <a:latin typeface="Century Gothic"/>
                <a:cs typeface="Century Gothic"/>
              </a:rPr>
              <a:t>česko-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amerického</a:t>
            </a:r>
            <a:r>
              <a:rPr sz="2400" spc="5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týmu</a:t>
            </a:r>
            <a:r>
              <a:rPr sz="2400" spc="5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vedené</a:t>
            </a:r>
            <a:r>
              <a:rPr sz="2400" spc="5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25" dirty="0">
                <a:solidFill>
                  <a:srgbClr val="FFFFFF"/>
                </a:solidFill>
                <a:latin typeface="Century Gothic"/>
                <a:cs typeface="Century Gothic"/>
              </a:rPr>
              <a:t>Z.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Dytrychem</a:t>
            </a:r>
            <a:r>
              <a:rPr sz="2400" spc="29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sz="2400" spc="30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Z.</a:t>
            </a:r>
            <a:r>
              <a:rPr sz="2400" spc="30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Matějíčkem</a:t>
            </a:r>
            <a:r>
              <a:rPr sz="2400" spc="31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bylo</a:t>
            </a:r>
            <a:r>
              <a:rPr sz="2400" spc="31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prokázáno,</a:t>
            </a:r>
            <a:r>
              <a:rPr sz="2400" spc="30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že</a:t>
            </a:r>
            <a:r>
              <a:rPr sz="2400" spc="30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spc="-20" dirty="0">
                <a:solidFill>
                  <a:srgbClr val="FFFFFF"/>
                </a:solidFill>
                <a:latin typeface="Century Gothic"/>
                <a:cs typeface="Century Gothic"/>
              </a:rPr>
              <a:t>děti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narozené</a:t>
            </a:r>
            <a:r>
              <a:rPr sz="2400" spc="57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z</a:t>
            </a:r>
            <a:r>
              <a:rPr sz="2400" spc="57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nechtěného</a:t>
            </a:r>
            <a:r>
              <a:rPr sz="2400" spc="59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těhotenství</a:t>
            </a:r>
            <a:r>
              <a:rPr sz="2400" spc="58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sz="2400" spc="57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svými</a:t>
            </a:r>
            <a:r>
              <a:rPr sz="2400" spc="58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rodiči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odmítané,</a:t>
            </a:r>
            <a:r>
              <a:rPr sz="2400" spc="1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měly</a:t>
            </a:r>
            <a:r>
              <a:rPr sz="2400" spc="1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později</a:t>
            </a:r>
            <a:r>
              <a:rPr sz="2400" spc="1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ve</a:t>
            </a:r>
            <a:r>
              <a:rPr sz="2400" spc="1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svém</a:t>
            </a:r>
            <a:r>
              <a:rPr sz="2400" spc="1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životě</a:t>
            </a:r>
            <a:r>
              <a:rPr sz="2400" spc="1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více</a:t>
            </a:r>
            <a:r>
              <a:rPr sz="2400" spc="1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potíží</a:t>
            </a:r>
            <a:r>
              <a:rPr sz="2400" spc="1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než</a:t>
            </a:r>
            <a:r>
              <a:rPr sz="2400" spc="1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20" dirty="0">
                <a:solidFill>
                  <a:srgbClr val="FFFFFF"/>
                </a:solidFill>
                <a:latin typeface="Century Gothic"/>
                <a:cs typeface="Century Gothic"/>
              </a:rPr>
              <a:t>děti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přijímané</a:t>
            </a:r>
            <a:r>
              <a:rPr sz="2400" spc="58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pozitivně.</a:t>
            </a:r>
            <a:r>
              <a:rPr sz="2400" spc="57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Utváření</a:t>
            </a:r>
            <a:r>
              <a:rPr sz="2400" spc="-3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citové</a:t>
            </a:r>
            <a:r>
              <a:rPr sz="2400" spc="58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vazby</a:t>
            </a:r>
            <a:r>
              <a:rPr sz="2400" spc="5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sz="2400" spc="58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raném</a:t>
            </a:r>
            <a:r>
              <a:rPr sz="2400" spc="58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20" dirty="0">
                <a:solidFill>
                  <a:srgbClr val="FFFFFF"/>
                </a:solidFill>
                <a:latin typeface="Century Gothic"/>
                <a:cs typeface="Century Gothic"/>
              </a:rPr>
              <a:t>věku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má</a:t>
            </a:r>
            <a:r>
              <a:rPr sz="2400" spc="31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dopad</a:t>
            </a:r>
            <a:r>
              <a:rPr sz="2400" spc="31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na</a:t>
            </a:r>
            <a:r>
              <a:rPr sz="2400" spc="31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chování</a:t>
            </a:r>
            <a:r>
              <a:rPr sz="2400" spc="34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jedince</a:t>
            </a:r>
            <a:r>
              <a:rPr sz="2400" spc="3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sz="2400" spc="29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celé</a:t>
            </a:r>
            <a:r>
              <a:rPr sz="2400" spc="32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společnosti.</a:t>
            </a:r>
            <a:r>
              <a:rPr sz="2400" spc="3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Deficit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dítěte</a:t>
            </a:r>
            <a:r>
              <a:rPr sz="2400" spc="1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sz="2400" spc="1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oblasti</a:t>
            </a:r>
            <a:r>
              <a:rPr sz="2400" spc="1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citové</a:t>
            </a:r>
            <a:r>
              <a:rPr sz="2400" spc="13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vazby</a:t>
            </a:r>
            <a:r>
              <a:rPr sz="2400" spc="10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přináší</a:t>
            </a:r>
            <a:r>
              <a:rPr sz="2400" spc="1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negativní</a:t>
            </a:r>
            <a:r>
              <a:rPr sz="2400" spc="1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důsledky</a:t>
            </a:r>
            <a:r>
              <a:rPr sz="2400" spc="1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25" dirty="0">
                <a:solidFill>
                  <a:srgbClr val="FFFFFF"/>
                </a:solidFill>
                <a:latin typeface="Century Gothic"/>
                <a:cs typeface="Century Gothic"/>
              </a:rPr>
              <a:t>pro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celou</a:t>
            </a:r>
            <a:r>
              <a:rPr sz="2400" spc="5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společnost,</a:t>
            </a:r>
            <a:r>
              <a:rPr sz="2400" spc="50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neboť</a:t>
            </a:r>
            <a:r>
              <a:rPr sz="2400" spc="50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citově</a:t>
            </a:r>
            <a:r>
              <a:rPr sz="2400" spc="5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deprivovaný</a:t>
            </a:r>
            <a:r>
              <a:rPr sz="2400" spc="52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jedinec</a:t>
            </a:r>
            <a:r>
              <a:rPr sz="2400" spc="5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25" dirty="0">
                <a:solidFill>
                  <a:srgbClr val="FFFFFF"/>
                </a:solidFill>
                <a:latin typeface="Century Gothic"/>
                <a:cs typeface="Century Gothic"/>
              </a:rPr>
              <a:t>má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častěji</a:t>
            </a:r>
            <a:r>
              <a:rPr sz="2400" spc="51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sklony</a:t>
            </a:r>
            <a:r>
              <a:rPr sz="2400" spc="4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sz="2400" spc="50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egoismu,</a:t>
            </a:r>
            <a:r>
              <a:rPr sz="2400" spc="47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bezohlednosti</a:t>
            </a:r>
            <a:r>
              <a:rPr sz="2400" spc="52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až</a:t>
            </a:r>
            <a:r>
              <a:rPr sz="2400" spc="484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antisociálnímu jednání.</a:t>
            </a:r>
            <a:endParaRPr sz="2400" dirty="0">
              <a:latin typeface="Century Gothic"/>
              <a:cs typeface="Century Gothic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56179" y="1071880"/>
            <a:ext cx="7279640" cy="545592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714740" y="99060"/>
            <a:ext cx="150622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82369" y="2079371"/>
            <a:ext cx="879284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dirty="0"/>
              <a:t>Dosažení</a:t>
            </a:r>
            <a:r>
              <a:rPr spc="185" dirty="0"/>
              <a:t> </a:t>
            </a:r>
            <a:r>
              <a:rPr dirty="0"/>
              <a:t>požadovaného</a:t>
            </a:r>
            <a:r>
              <a:rPr spc="180" dirty="0"/>
              <a:t> </a:t>
            </a:r>
            <a:r>
              <a:rPr dirty="0"/>
              <a:t>stavu</a:t>
            </a:r>
            <a:r>
              <a:rPr spc="170" dirty="0"/>
              <a:t> </a:t>
            </a:r>
            <a:r>
              <a:rPr dirty="0"/>
              <a:t>humanizace</a:t>
            </a:r>
            <a:r>
              <a:rPr spc="170" dirty="0"/>
              <a:t> </a:t>
            </a:r>
            <a:r>
              <a:rPr dirty="0"/>
              <a:t>společnosti</a:t>
            </a:r>
            <a:r>
              <a:rPr spc="195" dirty="0"/>
              <a:t> </a:t>
            </a:r>
            <a:r>
              <a:rPr spc="-25" dirty="0"/>
              <a:t>je </a:t>
            </a:r>
            <a:r>
              <a:rPr dirty="0"/>
              <a:t>komplikováno</a:t>
            </a:r>
            <a:r>
              <a:rPr spc="365" dirty="0"/>
              <a:t> </a:t>
            </a:r>
            <a:r>
              <a:rPr dirty="0"/>
              <a:t>tím,</a:t>
            </a:r>
            <a:r>
              <a:rPr spc="340" dirty="0"/>
              <a:t> </a:t>
            </a:r>
            <a:r>
              <a:rPr dirty="0"/>
              <a:t>že</a:t>
            </a:r>
            <a:r>
              <a:rPr spc="365" dirty="0"/>
              <a:t> </a:t>
            </a:r>
            <a:r>
              <a:rPr dirty="0"/>
              <a:t>formování</a:t>
            </a:r>
            <a:r>
              <a:rPr spc="355" dirty="0"/>
              <a:t> </a:t>
            </a:r>
            <a:r>
              <a:rPr dirty="0"/>
              <a:t>osobnosti</a:t>
            </a:r>
            <a:r>
              <a:rPr spc="385" dirty="0"/>
              <a:t> </a:t>
            </a:r>
            <a:r>
              <a:rPr dirty="0"/>
              <a:t>jedince</a:t>
            </a:r>
            <a:r>
              <a:rPr spc="355" dirty="0"/>
              <a:t> </a:t>
            </a:r>
            <a:r>
              <a:rPr spc="-10" dirty="0"/>
              <a:t>začíná </a:t>
            </a:r>
            <a:r>
              <a:rPr dirty="0"/>
              <a:t>již</a:t>
            </a:r>
            <a:r>
              <a:rPr spc="285" dirty="0"/>
              <a:t> </a:t>
            </a:r>
            <a:r>
              <a:rPr dirty="0"/>
              <a:t>od</a:t>
            </a:r>
            <a:r>
              <a:rPr spc="290" dirty="0"/>
              <a:t> </a:t>
            </a:r>
            <a:r>
              <a:rPr dirty="0"/>
              <a:t>počátku</a:t>
            </a:r>
            <a:r>
              <a:rPr spc="285" dirty="0"/>
              <a:t> </a:t>
            </a:r>
            <a:r>
              <a:rPr dirty="0"/>
              <a:t>jeho</a:t>
            </a:r>
            <a:r>
              <a:rPr spc="300" dirty="0"/>
              <a:t> </a:t>
            </a:r>
            <a:r>
              <a:rPr dirty="0"/>
              <a:t>života</a:t>
            </a:r>
            <a:r>
              <a:rPr spc="295" dirty="0"/>
              <a:t> </a:t>
            </a:r>
            <a:r>
              <a:rPr dirty="0"/>
              <a:t>–</a:t>
            </a:r>
            <a:r>
              <a:rPr spc="290" dirty="0"/>
              <a:t> </a:t>
            </a:r>
            <a:r>
              <a:rPr dirty="0"/>
              <a:t>tedy</a:t>
            </a:r>
            <a:r>
              <a:rPr spc="285" dirty="0"/>
              <a:t> </a:t>
            </a:r>
            <a:r>
              <a:rPr dirty="0"/>
              <a:t>mnohem</a:t>
            </a:r>
            <a:r>
              <a:rPr spc="300" dirty="0"/>
              <a:t> </a:t>
            </a:r>
            <a:r>
              <a:rPr dirty="0"/>
              <a:t>dříve,</a:t>
            </a:r>
            <a:r>
              <a:rPr spc="275" dirty="0"/>
              <a:t> </a:t>
            </a:r>
            <a:r>
              <a:rPr dirty="0"/>
              <a:t>než</a:t>
            </a:r>
            <a:r>
              <a:rPr spc="290" dirty="0"/>
              <a:t> </a:t>
            </a:r>
            <a:r>
              <a:rPr spc="-20" dirty="0"/>
              <a:t>dítě </a:t>
            </a:r>
            <a:r>
              <a:rPr dirty="0"/>
              <a:t>vstoupí</a:t>
            </a:r>
            <a:r>
              <a:rPr spc="-40" dirty="0"/>
              <a:t> </a:t>
            </a:r>
            <a:r>
              <a:rPr dirty="0"/>
              <a:t>do</a:t>
            </a:r>
            <a:r>
              <a:rPr spc="-25" dirty="0"/>
              <a:t> </a:t>
            </a:r>
            <a:r>
              <a:rPr spc="-10" dirty="0"/>
              <a:t>školy.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82368" y="4162488"/>
            <a:ext cx="491363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400" dirty="0">
                <a:solidFill>
                  <a:srgbClr val="FFFFFF"/>
                </a:solidFill>
                <a:latin typeface="Century Gothic"/>
                <a:cs typeface="Century Gothic"/>
              </a:rPr>
              <a:t>prof. </a:t>
            </a:r>
            <a:r>
              <a:rPr lang="en-US" sz="2400" dirty="0" err="1">
                <a:solidFill>
                  <a:srgbClr val="FFFFFF"/>
                </a:solidFill>
                <a:latin typeface="Century Gothic"/>
                <a:cs typeface="Century Gothic"/>
              </a:rPr>
              <a:t>PhDr</a:t>
            </a:r>
            <a:r>
              <a:rPr lang="en-US" sz="2400" dirty="0">
                <a:solidFill>
                  <a:srgbClr val="FFFFFF"/>
                </a:solidFill>
                <a:latin typeface="Century Gothic"/>
                <a:cs typeface="Century Gothic"/>
              </a:rPr>
              <a:t>. Jan </a:t>
            </a:r>
            <a:r>
              <a:rPr lang="en-US" sz="2400" dirty="0" err="1">
                <a:solidFill>
                  <a:srgbClr val="FFFFFF"/>
                </a:solidFill>
                <a:latin typeface="Century Gothic"/>
                <a:cs typeface="Century Gothic"/>
              </a:rPr>
              <a:t>Hábl</a:t>
            </a:r>
            <a:r>
              <a:rPr lang="en-US" sz="2400" dirty="0">
                <a:solidFill>
                  <a:srgbClr val="FFFFFF"/>
                </a:solidFill>
                <a:latin typeface="Century Gothic"/>
                <a:cs typeface="Century Gothic"/>
              </a:rPr>
              <a:t>, Ph.D.</a:t>
            </a:r>
            <a:r>
              <a:rPr lang="cs-CZ" sz="2400" dirty="0">
                <a:solidFill>
                  <a:srgbClr val="FFFFFF"/>
                </a:solidFill>
                <a:latin typeface="Century Gothic"/>
                <a:cs typeface="Century Gothic"/>
              </a:rPr>
              <a:t> et al.</a:t>
            </a:r>
            <a:endParaRPr sz="24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6800" y="1295400"/>
            <a:ext cx="8792845" cy="3938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Nejen</a:t>
            </a:r>
            <a:r>
              <a:rPr sz="2400" spc="41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reforma</a:t>
            </a:r>
            <a:r>
              <a:rPr sz="2400" spc="43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školství,</a:t>
            </a:r>
            <a:r>
              <a:rPr sz="2400" spc="4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ale</a:t>
            </a:r>
            <a:r>
              <a:rPr sz="2400" spc="41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i</a:t>
            </a:r>
            <a:r>
              <a:rPr sz="2400" spc="4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všenáprava</a:t>
            </a:r>
            <a:r>
              <a:rPr sz="2400" spc="4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je</a:t>
            </a:r>
            <a:r>
              <a:rPr sz="2400" spc="434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stále</a:t>
            </a:r>
            <a:r>
              <a:rPr sz="2400" spc="44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aktuální.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Dítě</a:t>
            </a:r>
            <a:r>
              <a:rPr sz="2400" spc="17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přichází</a:t>
            </a:r>
            <a:r>
              <a:rPr sz="2400" spc="2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do</a:t>
            </a:r>
            <a:r>
              <a:rPr sz="2400" spc="18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školy</a:t>
            </a:r>
            <a:r>
              <a:rPr sz="2400" spc="1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již</a:t>
            </a:r>
            <a:r>
              <a:rPr sz="2400" spc="17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sz="2400" spc="18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době,</a:t>
            </a:r>
            <a:r>
              <a:rPr sz="2400" spc="1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kdy</a:t>
            </a:r>
            <a:r>
              <a:rPr sz="2400" spc="1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má</a:t>
            </a:r>
            <a:r>
              <a:rPr sz="2400" spc="19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za</a:t>
            </a:r>
            <a:r>
              <a:rPr sz="2400" spc="17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sebou</a:t>
            </a:r>
            <a:r>
              <a:rPr sz="2400" spc="204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zásadní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vývojové</a:t>
            </a:r>
            <a:r>
              <a:rPr sz="2400" spc="1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období,</a:t>
            </a:r>
            <a:r>
              <a:rPr sz="2400" spc="1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do</a:t>
            </a:r>
            <a:r>
              <a:rPr sz="2400" spc="1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něhož</a:t>
            </a:r>
            <a:r>
              <a:rPr sz="2400" spc="17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škola</a:t>
            </a:r>
            <a:r>
              <a:rPr sz="2400" spc="1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nemůže</a:t>
            </a:r>
            <a:r>
              <a:rPr sz="2400" spc="1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zasáhnout.</a:t>
            </a:r>
            <a:r>
              <a:rPr sz="2400" spc="1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J.</a:t>
            </a:r>
            <a:r>
              <a:rPr sz="2400" spc="1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25" dirty="0">
                <a:solidFill>
                  <a:srgbClr val="FFFFFF"/>
                </a:solidFill>
                <a:latin typeface="Century Gothic"/>
                <a:cs typeface="Century Gothic"/>
              </a:rPr>
              <a:t>A.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Komenský</a:t>
            </a:r>
            <a:r>
              <a:rPr sz="2400" spc="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se</a:t>
            </a:r>
            <a:r>
              <a:rPr sz="2400" spc="7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ve</a:t>
            </a:r>
            <a:r>
              <a:rPr sz="2400" spc="7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svých</a:t>
            </a:r>
            <a:r>
              <a:rPr sz="2400" spc="7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spisech</a:t>
            </a:r>
            <a:r>
              <a:rPr sz="2400" spc="8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sz="2400" spc="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výchovných</a:t>
            </a:r>
            <a:r>
              <a:rPr sz="2400" spc="8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nedostatcích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sz="2400" spc="32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rodině</a:t>
            </a:r>
            <a:r>
              <a:rPr sz="2400" spc="32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rovněž</a:t>
            </a:r>
            <a:r>
              <a:rPr sz="2400" spc="32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zmiňuje:</a:t>
            </a:r>
            <a:r>
              <a:rPr sz="2400" spc="31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„Málo</a:t>
            </a:r>
            <a:r>
              <a:rPr sz="2400" spc="32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je</a:t>
            </a:r>
            <a:r>
              <a:rPr sz="2400" spc="32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mezi</a:t>
            </a:r>
            <a:r>
              <a:rPr sz="2400" spc="33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rodiči</a:t>
            </a:r>
            <a:r>
              <a:rPr sz="2400" spc="33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těch,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kteří</a:t>
            </a:r>
            <a:r>
              <a:rPr sz="2400" spc="2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mohou</a:t>
            </a:r>
            <a:r>
              <a:rPr sz="2400" spc="19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své</a:t>
            </a:r>
            <a:r>
              <a:rPr sz="2400" spc="17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dítky</a:t>
            </a:r>
            <a:r>
              <a:rPr sz="2400" spc="17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naučit</a:t>
            </a:r>
            <a:r>
              <a:rPr sz="2400" spc="17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něčemu</a:t>
            </a:r>
            <a:r>
              <a:rPr sz="2400" spc="19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dobrému,</a:t>
            </a:r>
            <a:r>
              <a:rPr sz="2400" spc="1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buď</a:t>
            </a:r>
            <a:r>
              <a:rPr sz="2400" spc="18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že</a:t>
            </a:r>
            <a:r>
              <a:rPr sz="2400" spc="19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25" dirty="0">
                <a:solidFill>
                  <a:srgbClr val="FFFFFF"/>
                </a:solidFill>
                <a:latin typeface="Century Gothic"/>
                <a:cs typeface="Century Gothic"/>
              </a:rPr>
              <a:t>se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sami</a:t>
            </a:r>
            <a:r>
              <a:rPr sz="2400" spc="13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nenaučili</a:t>
            </a:r>
            <a:r>
              <a:rPr sz="2400" spc="114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něčemu</a:t>
            </a:r>
            <a:r>
              <a:rPr sz="2400" spc="12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takovému</a:t>
            </a:r>
            <a:r>
              <a:rPr sz="2400" spc="12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nebo</a:t>
            </a:r>
            <a:r>
              <a:rPr sz="2400" spc="114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majíc</a:t>
            </a:r>
            <a:r>
              <a:rPr sz="2400" spc="114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jiné</a:t>
            </a:r>
            <a:r>
              <a:rPr sz="2400" spc="1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snažení,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tyto</a:t>
            </a:r>
            <a:r>
              <a:rPr sz="2400" spc="3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věci</a:t>
            </a:r>
            <a:r>
              <a:rPr sz="2400" spc="-9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zanedbávají“.</a:t>
            </a:r>
            <a:endParaRPr sz="2400" dirty="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  <a:spcBef>
                <a:spcPts val="1945"/>
              </a:spcBef>
            </a:pPr>
            <a:endParaRPr sz="2400" dirty="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400" dirty="0">
                <a:solidFill>
                  <a:srgbClr val="FFFFFF"/>
                </a:solidFill>
                <a:latin typeface="Century Gothic"/>
                <a:cs typeface="Century Gothic"/>
              </a:rPr>
              <a:t>prof. </a:t>
            </a:r>
            <a:r>
              <a:rPr lang="en-US" sz="2400" dirty="0" err="1">
                <a:solidFill>
                  <a:srgbClr val="FFFFFF"/>
                </a:solidFill>
                <a:latin typeface="Century Gothic"/>
                <a:cs typeface="Century Gothic"/>
              </a:rPr>
              <a:t>PhDr</a:t>
            </a:r>
            <a:r>
              <a:rPr lang="en-US" sz="2400" dirty="0">
                <a:solidFill>
                  <a:srgbClr val="FFFFFF"/>
                </a:solidFill>
                <a:latin typeface="Century Gothic"/>
                <a:cs typeface="Century Gothic"/>
              </a:rPr>
              <a:t>. Jan </a:t>
            </a:r>
            <a:r>
              <a:rPr lang="en-US" sz="2400" dirty="0" err="1">
                <a:solidFill>
                  <a:srgbClr val="FFFFFF"/>
                </a:solidFill>
                <a:latin typeface="Century Gothic"/>
                <a:cs typeface="Century Gothic"/>
              </a:rPr>
              <a:t>Hábl</a:t>
            </a:r>
            <a:r>
              <a:rPr lang="en-US" sz="2400" dirty="0">
                <a:solidFill>
                  <a:srgbClr val="FFFFFF"/>
                </a:solidFill>
                <a:latin typeface="Century Gothic"/>
                <a:cs typeface="Century Gothic"/>
              </a:rPr>
              <a:t>, Ph.D. et al.</a:t>
            </a:r>
            <a:endParaRPr lang="en-US" sz="24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14740" y="99060"/>
            <a:ext cx="1506220" cy="80010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0495">
              <a:lnSpc>
                <a:spcPct val="100000"/>
              </a:lnSpc>
              <a:spcBef>
                <a:spcPts val="100"/>
              </a:spcBef>
            </a:pPr>
            <a:r>
              <a:rPr dirty="0"/>
              <a:t>Sociální</a:t>
            </a:r>
            <a:r>
              <a:rPr spc="-120" dirty="0"/>
              <a:t> </a:t>
            </a:r>
            <a:r>
              <a:rPr dirty="0"/>
              <a:t>mozek:</a:t>
            </a:r>
            <a:r>
              <a:rPr spc="-75" dirty="0"/>
              <a:t> </a:t>
            </a:r>
            <a:r>
              <a:rPr dirty="0"/>
              <a:t>struktury a</a:t>
            </a:r>
            <a:r>
              <a:rPr spc="-50" dirty="0"/>
              <a:t> </a:t>
            </a:r>
            <a:r>
              <a:rPr spc="-10" dirty="0"/>
              <a:t>systémy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35380" y="1483360"/>
            <a:ext cx="8948420" cy="336804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215389" y="5032057"/>
            <a:ext cx="1501775" cy="1398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Fusiform</a:t>
            </a:r>
            <a:r>
              <a:rPr sz="1800" spc="-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Century Gothic"/>
                <a:cs typeface="Century Gothic"/>
              </a:rPr>
              <a:t>face</a:t>
            </a:r>
            <a:endParaRPr sz="18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area</a:t>
            </a:r>
            <a:r>
              <a:rPr sz="1800" spc="-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entury Gothic"/>
                <a:cs typeface="Century Gothic"/>
              </a:rPr>
              <a:t>(FFA)</a:t>
            </a:r>
            <a:endParaRPr sz="1800">
              <a:latin typeface="Century Gothic"/>
              <a:cs typeface="Century Gothic"/>
            </a:endParaRPr>
          </a:p>
          <a:p>
            <a:pPr marL="12700" marR="56515">
              <a:lnSpc>
                <a:spcPct val="100000"/>
              </a:lnSpc>
            </a:pPr>
            <a:r>
              <a:rPr sz="1800" spc="-10" dirty="0">
                <a:solidFill>
                  <a:srgbClr val="FFFFFF"/>
                </a:solidFill>
                <a:latin typeface="Century Gothic"/>
                <a:cs typeface="Century Gothic"/>
              </a:rPr>
              <a:t>Extrastriatální vizuální kortex(EBA)</a:t>
            </a:r>
            <a:endParaRPr sz="1800">
              <a:latin typeface="Century Gothic"/>
              <a:cs typeface="Century Gothic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41726" y="4963414"/>
            <a:ext cx="2255520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FFFFFF"/>
                </a:solidFill>
                <a:latin typeface="Century Gothic"/>
                <a:cs typeface="Century Gothic"/>
              </a:rPr>
              <a:t>Orbitofrontální</a:t>
            </a:r>
            <a:endParaRPr sz="1800">
              <a:latin typeface="Century Gothic"/>
              <a:cs typeface="Century Gothic"/>
            </a:endParaRPr>
          </a:p>
          <a:p>
            <a:pPr marL="12700" marR="508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kortex</a:t>
            </a:r>
            <a:r>
              <a:rPr sz="1800" spc="-3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(OFC)</a:t>
            </a:r>
            <a:r>
              <a:rPr sz="1800" spc="-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entury Gothic"/>
                <a:cs typeface="Century Gothic"/>
              </a:rPr>
              <a:t>Přední </a:t>
            </a: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insula</a:t>
            </a:r>
            <a:r>
              <a:rPr sz="1800" spc="-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Century Gothic"/>
                <a:cs typeface="Century Gothic"/>
              </a:rPr>
              <a:t>(AI) </a:t>
            </a: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Amygdala</a:t>
            </a:r>
            <a:r>
              <a:rPr sz="1800" spc="-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entury Gothic"/>
                <a:cs typeface="Century Gothic"/>
              </a:rPr>
              <a:t>(AMY) </a:t>
            </a: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Hypothalamus</a:t>
            </a:r>
            <a:r>
              <a:rPr sz="1800" spc="-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Century Gothic"/>
                <a:cs typeface="Century Gothic"/>
              </a:rPr>
              <a:t>(HTH)</a:t>
            </a:r>
            <a:endParaRPr sz="180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18226" y="5032057"/>
            <a:ext cx="2040889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Dorzolaterální</a:t>
            </a:r>
            <a:r>
              <a:rPr sz="1800" spc="-9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Century Gothic"/>
                <a:cs typeface="Century Gothic"/>
              </a:rPr>
              <a:t>PFC</a:t>
            </a:r>
            <a:endParaRPr sz="18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Mediální</a:t>
            </a:r>
            <a:r>
              <a:rPr sz="1800" spc="-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Century Gothic"/>
                <a:cs typeface="Century Gothic"/>
              </a:rPr>
              <a:t>PFC</a:t>
            </a:r>
            <a:endParaRPr sz="18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Přední</a:t>
            </a:r>
            <a:r>
              <a:rPr sz="1800" spc="-4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entury Gothic"/>
                <a:cs typeface="Century Gothic"/>
              </a:rPr>
              <a:t>cingulární</a:t>
            </a:r>
            <a:endParaRPr sz="18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</a:pPr>
            <a:r>
              <a:rPr sz="1800" spc="-20" dirty="0">
                <a:solidFill>
                  <a:srgbClr val="FFFFFF"/>
                </a:solidFill>
                <a:latin typeface="Century Gothic"/>
                <a:cs typeface="Century Gothic"/>
              </a:rPr>
              <a:t>kůra</a:t>
            </a:r>
            <a:endParaRPr sz="1800">
              <a:latin typeface="Century Gothic"/>
              <a:cs typeface="Century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016493" y="4963414"/>
            <a:ext cx="2831465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vPMC </a:t>
            </a:r>
            <a:r>
              <a:rPr sz="1800" spc="-10" dirty="0">
                <a:solidFill>
                  <a:srgbClr val="FFFFFF"/>
                </a:solidFill>
                <a:latin typeface="Century Gothic"/>
                <a:cs typeface="Century Gothic"/>
              </a:rPr>
              <a:t>Temporoparietální </a:t>
            </a: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junkce</a:t>
            </a:r>
            <a:r>
              <a:rPr sz="1800" spc="-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entury Gothic"/>
                <a:cs typeface="Century Gothic"/>
              </a:rPr>
              <a:t>Superiorní </a:t>
            </a: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temporální</a:t>
            </a:r>
            <a:r>
              <a:rPr sz="1800" spc="-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sulcus</a:t>
            </a:r>
            <a:r>
              <a:rPr sz="1800" spc="-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Century Gothic"/>
                <a:cs typeface="Century Gothic"/>
              </a:rPr>
              <a:t>(STS) </a:t>
            </a: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Posteriorní</a:t>
            </a:r>
            <a:r>
              <a:rPr sz="1800" spc="-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cingulární</a:t>
            </a:r>
            <a:r>
              <a:rPr sz="1800" spc="-9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Century Gothic"/>
                <a:cs typeface="Century Gothic"/>
              </a:rPr>
              <a:t>kůra </a:t>
            </a: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Parietální</a:t>
            </a:r>
            <a:r>
              <a:rPr sz="1800" spc="-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dirty="0">
                <a:solidFill>
                  <a:srgbClr val="FFFFFF"/>
                </a:solidFill>
                <a:latin typeface="Century Gothic"/>
                <a:cs typeface="Century Gothic"/>
              </a:rPr>
              <a:t>kortex</a:t>
            </a:r>
            <a:r>
              <a:rPr sz="1800" spc="-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Century Gothic"/>
                <a:cs typeface="Century Gothic"/>
              </a:rPr>
              <a:t>(PC)</a:t>
            </a:r>
            <a:endParaRPr sz="18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14740" y="99060"/>
            <a:ext cx="1506220" cy="8001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48080" y="1511300"/>
            <a:ext cx="7096759" cy="473202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170">
              <a:lnSpc>
                <a:spcPct val="100000"/>
              </a:lnSpc>
              <a:spcBef>
                <a:spcPts val="100"/>
              </a:spcBef>
            </a:pPr>
            <a:r>
              <a:rPr dirty="0"/>
              <a:t>Význam</a:t>
            </a:r>
            <a:r>
              <a:rPr spc="-25" dirty="0"/>
              <a:t> </a:t>
            </a:r>
            <a:r>
              <a:rPr dirty="0"/>
              <a:t>rané</a:t>
            </a:r>
            <a:r>
              <a:rPr spc="-70" dirty="0"/>
              <a:t> </a:t>
            </a:r>
            <a:r>
              <a:rPr dirty="0"/>
              <a:t>mateřské</a:t>
            </a:r>
            <a:r>
              <a:rPr spc="-50" dirty="0"/>
              <a:t> </a:t>
            </a:r>
            <a:r>
              <a:rPr spc="-20" dirty="0"/>
              <a:t>péče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2369" y="2079371"/>
            <a:ext cx="8796020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J.</a:t>
            </a:r>
            <a:r>
              <a:rPr sz="2400" spc="28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Flynn</a:t>
            </a:r>
            <a:r>
              <a:rPr sz="2400" spc="34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(2007)</a:t>
            </a:r>
            <a:r>
              <a:rPr sz="2400" spc="27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analyzoval</a:t>
            </a:r>
            <a:r>
              <a:rPr sz="2400" spc="32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výsledky</a:t>
            </a:r>
            <a:r>
              <a:rPr sz="2400" spc="29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měření</a:t>
            </a:r>
            <a:r>
              <a:rPr sz="2400" spc="3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inteligence,</a:t>
            </a:r>
            <a:r>
              <a:rPr sz="2400" spc="29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25" dirty="0">
                <a:solidFill>
                  <a:srgbClr val="FFFFFF"/>
                </a:solidFill>
                <a:latin typeface="Century Gothic"/>
                <a:cs typeface="Century Gothic"/>
              </a:rPr>
              <a:t>jež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bylo</a:t>
            </a:r>
            <a:r>
              <a:rPr sz="2400" spc="11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realizováno</a:t>
            </a:r>
            <a:r>
              <a:rPr sz="2400" spc="10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během</a:t>
            </a:r>
            <a:r>
              <a:rPr sz="2400" spc="10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minulého</a:t>
            </a:r>
            <a:r>
              <a:rPr sz="2400" spc="10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století</a:t>
            </a:r>
            <a:r>
              <a:rPr sz="2400" spc="114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sz="2400" spc="10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zjistil,</a:t>
            </a:r>
            <a:r>
              <a:rPr sz="2400" spc="10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že</a:t>
            </a:r>
            <a:r>
              <a:rPr sz="2400" spc="10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spc="-25" dirty="0">
                <a:solidFill>
                  <a:srgbClr val="FFFFFF"/>
                </a:solidFill>
                <a:latin typeface="Century Gothic"/>
                <a:cs typeface="Century Gothic"/>
              </a:rPr>
              <a:t>se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výsledky</a:t>
            </a:r>
            <a:r>
              <a:rPr sz="2400" spc="185" dirty="0">
                <a:solidFill>
                  <a:srgbClr val="FFFFFF"/>
                </a:solidFill>
                <a:latin typeface="Century Gothic"/>
                <a:cs typeface="Century Gothic"/>
              </a:rPr>
              <a:t> 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sz="2400" spc="204" dirty="0">
                <a:solidFill>
                  <a:srgbClr val="FFFFFF"/>
                </a:solidFill>
                <a:latin typeface="Century Gothic"/>
                <a:cs typeface="Century Gothic"/>
              </a:rPr>
              <a:t> 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testech</a:t>
            </a:r>
            <a:r>
              <a:rPr sz="2400" spc="200" dirty="0">
                <a:solidFill>
                  <a:srgbClr val="FFFFFF"/>
                </a:solidFill>
                <a:latin typeface="Century Gothic"/>
                <a:cs typeface="Century Gothic"/>
              </a:rPr>
              <a:t> 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inteligence</a:t>
            </a:r>
            <a:r>
              <a:rPr sz="2400" spc="195" dirty="0">
                <a:solidFill>
                  <a:srgbClr val="FFFFFF"/>
                </a:solidFill>
                <a:latin typeface="Century Gothic"/>
                <a:cs typeface="Century Gothic"/>
              </a:rPr>
              <a:t> 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postupně</a:t>
            </a:r>
            <a:r>
              <a:rPr sz="2400" spc="200" dirty="0">
                <a:solidFill>
                  <a:srgbClr val="FFFFFF"/>
                </a:solidFill>
                <a:latin typeface="Century Gothic"/>
                <a:cs typeface="Century Gothic"/>
              </a:rPr>
              <a:t>  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zlepšovaly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sz="2400" spc="31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průměru</a:t>
            </a:r>
            <a:r>
              <a:rPr sz="2400" spc="31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sz="2400" spc="31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3,3</a:t>
            </a:r>
            <a:r>
              <a:rPr sz="2400" spc="31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body</a:t>
            </a:r>
            <a:r>
              <a:rPr sz="2400" spc="29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za</a:t>
            </a:r>
            <a:r>
              <a:rPr sz="2400" spc="31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desetiletí.</a:t>
            </a:r>
            <a:r>
              <a:rPr sz="2400" spc="30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J.</a:t>
            </a:r>
            <a:r>
              <a:rPr sz="2400" spc="29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Flynn</a:t>
            </a:r>
            <a:r>
              <a:rPr sz="2400" spc="31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ovšem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upozorňuje,</a:t>
            </a:r>
            <a:r>
              <a:rPr sz="2400" spc="7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že</a:t>
            </a:r>
            <a:r>
              <a:rPr sz="2400" spc="1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to</a:t>
            </a:r>
            <a:r>
              <a:rPr sz="2400" spc="12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ještě</a:t>
            </a:r>
            <a:r>
              <a:rPr sz="2400" spc="1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automaticky</a:t>
            </a:r>
            <a:r>
              <a:rPr sz="2400" spc="9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nezaručuje</a:t>
            </a:r>
            <a:r>
              <a:rPr sz="2400" spc="10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rozvinutější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schopnost</a:t>
            </a:r>
            <a:r>
              <a:rPr sz="2400" spc="-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řešit</a:t>
            </a:r>
            <a:r>
              <a:rPr sz="2400" spc="-7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problémy</a:t>
            </a:r>
            <a:r>
              <a:rPr sz="2400" spc="-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</a:t>
            </a:r>
            <a:r>
              <a:rPr sz="2400" spc="-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praktickém</a:t>
            </a:r>
            <a:r>
              <a:rPr sz="2400" spc="-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životě.</a:t>
            </a:r>
            <a:endParaRPr sz="240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2369" y="2079371"/>
            <a:ext cx="8793480" cy="3318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K.</a:t>
            </a:r>
            <a:r>
              <a:rPr sz="2400" spc="1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Lorenz</a:t>
            </a:r>
            <a:r>
              <a:rPr sz="2400" spc="1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věřil,</a:t>
            </a:r>
            <a:r>
              <a:rPr sz="2400" spc="13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že</a:t>
            </a:r>
            <a:r>
              <a:rPr sz="2400" spc="17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lidé</a:t>
            </a:r>
            <a:r>
              <a:rPr sz="2400" spc="1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budou</a:t>
            </a:r>
            <a:r>
              <a:rPr sz="2400" spc="1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schopni</a:t>
            </a:r>
            <a:r>
              <a:rPr sz="2400" spc="17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poznatky</a:t>
            </a:r>
            <a:r>
              <a:rPr sz="2400" spc="14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vědy</a:t>
            </a:r>
            <a:r>
              <a:rPr sz="2400" spc="13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využít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ve</a:t>
            </a:r>
            <a:r>
              <a:rPr sz="2400" spc="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prospěch</a:t>
            </a:r>
            <a:r>
              <a:rPr sz="2400" spc="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celé</a:t>
            </a:r>
            <a:r>
              <a:rPr sz="2400" spc="7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společnosti</a:t>
            </a:r>
            <a:r>
              <a:rPr sz="2400" spc="1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sz="2400" spc="7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že</a:t>
            </a:r>
            <a:r>
              <a:rPr sz="2400" spc="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biologické</a:t>
            </a:r>
            <a:r>
              <a:rPr sz="2400" spc="7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předpoklady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pro</a:t>
            </a:r>
            <a:r>
              <a:rPr sz="2400" spc="1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rozvoj</a:t>
            </a:r>
            <a:r>
              <a:rPr sz="2400" spc="16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pozitivních</a:t>
            </a:r>
            <a:r>
              <a:rPr sz="2400" spc="1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vlastností</a:t>
            </a:r>
            <a:r>
              <a:rPr sz="2400" spc="19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dosáhnou</a:t>
            </a:r>
            <a:r>
              <a:rPr sz="2400" spc="17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u</a:t>
            </a:r>
            <a:r>
              <a:rPr sz="2400" spc="1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člověka</a:t>
            </a:r>
            <a:r>
              <a:rPr sz="2400" spc="17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svého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uplatnění</a:t>
            </a:r>
            <a:r>
              <a:rPr sz="2400" spc="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díky</a:t>
            </a:r>
            <a:r>
              <a:rPr sz="2400" spc="-2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rozvoji</a:t>
            </a:r>
            <a:r>
              <a:rPr sz="2400" spc="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poznání.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Bez</a:t>
            </a:r>
            <a:r>
              <a:rPr sz="2400" spc="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spojení</a:t>
            </a:r>
            <a:r>
              <a:rPr sz="2400" spc="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poznání</a:t>
            </a:r>
            <a:r>
              <a:rPr sz="2400" spc="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sz="2400" spc="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cnosti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k</a:t>
            </a:r>
            <a:r>
              <a:rPr sz="2400" spc="27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tomu</a:t>
            </a:r>
            <a:r>
              <a:rPr sz="2400" spc="27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však</a:t>
            </a:r>
            <a:r>
              <a:rPr sz="2400" spc="26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nemůže</a:t>
            </a:r>
            <a:r>
              <a:rPr sz="2400" spc="27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dojít.</a:t>
            </a:r>
            <a:r>
              <a:rPr sz="2400" spc="254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Jan</a:t>
            </a:r>
            <a:r>
              <a:rPr sz="2400" spc="265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Habel</a:t>
            </a:r>
            <a:r>
              <a:rPr sz="2400" spc="280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(2010,</a:t>
            </a:r>
            <a:r>
              <a:rPr sz="2400" spc="254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s.</a:t>
            </a:r>
            <a:r>
              <a:rPr sz="2400" spc="254" dirty="0">
                <a:solidFill>
                  <a:srgbClr val="FFFFFF"/>
                </a:solidFill>
                <a:latin typeface="Century Gothic"/>
                <a:cs typeface="Century Gothic"/>
              </a:rPr>
              <a:t>  </a:t>
            </a:r>
            <a:r>
              <a:rPr sz="2400" spc="-20" dirty="0">
                <a:solidFill>
                  <a:srgbClr val="FFFFFF"/>
                </a:solidFill>
                <a:latin typeface="Century Gothic"/>
                <a:cs typeface="Century Gothic"/>
              </a:rPr>
              <a:t>102)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připomíná,</a:t>
            </a:r>
            <a:r>
              <a:rPr sz="2400" spc="3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že</a:t>
            </a:r>
            <a:r>
              <a:rPr sz="2400" spc="3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vědění</a:t>
            </a:r>
            <a:r>
              <a:rPr sz="2400" spc="3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samo</a:t>
            </a:r>
            <a:r>
              <a:rPr sz="2400" spc="3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r>
              <a:rPr sz="2400" spc="3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sobě</a:t>
            </a:r>
            <a:r>
              <a:rPr sz="2400" spc="3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negarantuje</a:t>
            </a:r>
            <a:r>
              <a:rPr sz="2400" spc="35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lidskost</a:t>
            </a:r>
            <a:r>
              <a:rPr sz="2400" spc="31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50" dirty="0">
                <a:solidFill>
                  <a:srgbClr val="FFFFFF"/>
                </a:solidFill>
                <a:latin typeface="Century Gothic"/>
                <a:cs typeface="Century Gothic"/>
              </a:rPr>
              <a:t>–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vzdělávání</a:t>
            </a:r>
            <a:r>
              <a:rPr sz="2400" spc="2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by</a:t>
            </a:r>
            <a:r>
              <a:rPr sz="2400" spc="-2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mělo</a:t>
            </a:r>
            <a:r>
              <a:rPr sz="2400" spc="1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být</a:t>
            </a:r>
            <a:r>
              <a:rPr sz="2400" spc="-4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úzce</a:t>
            </a:r>
            <a:r>
              <a:rPr sz="2400" spc="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spojeno s</a:t>
            </a:r>
            <a:r>
              <a:rPr sz="2400" spc="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výchovou</a:t>
            </a:r>
            <a:r>
              <a:rPr sz="2400" spc="1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ke</a:t>
            </a:r>
            <a:r>
              <a:rPr sz="2400" spc="-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cnosti,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neboť</a:t>
            </a:r>
            <a:r>
              <a:rPr sz="2400" spc="35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„člověk</a:t>
            </a:r>
            <a:r>
              <a:rPr sz="2400" spc="38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vzdělaný,</a:t>
            </a:r>
            <a:r>
              <a:rPr sz="2400" spc="38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ale</a:t>
            </a:r>
            <a:r>
              <a:rPr sz="2400" spc="39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nemravný</a:t>
            </a:r>
            <a:r>
              <a:rPr sz="2400" spc="36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je</a:t>
            </a:r>
            <a:r>
              <a:rPr sz="2400" spc="409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hrozbou</a:t>
            </a:r>
            <a:r>
              <a:rPr sz="2400" spc="4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dirty="0">
                <a:solidFill>
                  <a:srgbClr val="FFFFFF"/>
                </a:solidFill>
                <a:latin typeface="Century Gothic"/>
                <a:cs typeface="Century Gothic"/>
              </a:rPr>
              <a:t>sobě</a:t>
            </a:r>
            <a:r>
              <a:rPr sz="2400" spc="39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2400" spc="-50" dirty="0">
                <a:solidFill>
                  <a:srgbClr val="FFFFFF"/>
                </a:solidFill>
                <a:latin typeface="Century Gothic"/>
                <a:cs typeface="Century Gothic"/>
              </a:rPr>
              <a:t>i </a:t>
            </a:r>
            <a:r>
              <a:rPr sz="2400" spc="-10" dirty="0">
                <a:solidFill>
                  <a:srgbClr val="FFFFFF"/>
                </a:solidFill>
                <a:latin typeface="Century Gothic"/>
                <a:cs typeface="Century Gothic"/>
              </a:rPr>
              <a:t>druhým“.</a:t>
            </a:r>
            <a:endParaRPr sz="2400" dirty="0">
              <a:latin typeface="Century Gothic"/>
              <a:cs typeface="Century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</TotalTime>
  <Words>960</Words>
  <Application>Microsoft Office PowerPoint</Application>
  <PresentationFormat>Širokoúhlá obrazovka</PresentationFormat>
  <Paragraphs>63</Paragraphs>
  <Slides>18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2" baseType="lpstr">
      <vt:lpstr>Aptos</vt:lpstr>
      <vt:lpstr>Century Gothic</vt:lpstr>
      <vt:lpstr>Wingdings 3</vt:lpstr>
      <vt:lpstr>Office Theme</vt:lpstr>
      <vt:lpstr>Prezentace aplikace PowerPoint</vt:lpstr>
      <vt:lpstr>Prezentace aplikace PowerPoint</vt:lpstr>
      <vt:lpstr>Prezentace aplikace PowerPoint</vt:lpstr>
      <vt:lpstr>Dosažení požadovaného stavu humanizace společnosti je komplikováno tím, že formování osobnosti jedince začíná již od počátku jeho života – tedy mnohem dříve, než dítě vstoupí do školy.</vt:lpstr>
      <vt:lpstr>Prezentace aplikace PowerPoint</vt:lpstr>
      <vt:lpstr>Sociální mozek: struktury a systémy</vt:lpstr>
      <vt:lpstr>Význam rané mateřské péče</vt:lpstr>
      <vt:lpstr>Prezentace aplikace PowerPoint</vt:lpstr>
      <vt:lpstr>Prezentace aplikace PowerPoint</vt:lpstr>
      <vt:lpstr>Plasticita attachmentu</vt:lpstr>
      <vt:lpstr>„Strom jak zroste na výš, na šíř, přímo, pochylo, tak zůstává, dokud ho stává, by tisíc let, předělati ho již nelze.“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NOMIA, z.ú. Terapeutické centrum pro děti a dospělé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Výzkum srovnávací psychologie</dc:title>
  <dc:creator>Miroslav Bubeník</dc:creator>
  <cp:lastModifiedBy>Veronika Zubanova ml.</cp:lastModifiedBy>
  <cp:revision>5</cp:revision>
  <dcterms:created xsi:type="dcterms:W3CDTF">2025-10-20T08:05:33Z</dcterms:created>
  <dcterms:modified xsi:type="dcterms:W3CDTF">2025-10-20T09:12:57Z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2024-02-19T00:00:00Z</vt:filetime>
  </property>
  <property fmtid="{D5CDD505-2E9C-101B-9397-08002B2CF9AE}" pid="3" name="Creator">
    <vt:lpwstr>Microsoft® PowerPoint® pro Microsoft 365</vt:lpwstr>
  </property>
  <property fmtid="{D5CDD505-2E9C-101B-9397-08002B2CF9AE}" pid="4" name="LastSaved">
    <vt:filetime>2025-10-20T00:00:00Z</vt:filetime>
  </property>
  <property fmtid="{D5CDD505-2E9C-101B-9397-08002B2CF9AE}" pid="5" name="Producer">
    <vt:lpwstr>Microsoft® PowerPoint® pro Microsoft 365</vt:lpwstr>
  </property>
</Properties>
</file>